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8" r:id="rId3"/>
    <p:sldId id="259" r:id="rId4"/>
    <p:sldId id="260" r:id="rId5"/>
    <p:sldId id="261" r:id="rId6"/>
    <p:sldId id="262" r:id="rId7"/>
    <p:sldId id="263" r:id="rId8"/>
    <p:sldId id="264" r:id="rId9"/>
    <p:sldId id="265" r:id="rId10"/>
    <p:sldId id="335" r:id="rId11"/>
    <p:sldId id="336" r:id="rId12"/>
    <p:sldId id="399" r:id="rId13"/>
    <p:sldId id="400" r:id="rId14"/>
    <p:sldId id="337" r:id="rId15"/>
    <p:sldId id="322" r:id="rId16"/>
    <p:sldId id="398" r:id="rId17"/>
    <p:sldId id="34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32" autoAdjust="0"/>
    <p:restoredTop sz="72711" autoAdjust="0"/>
  </p:normalViewPr>
  <p:slideViewPr>
    <p:cSldViewPr snapToGrid="0" snapToObjects="1">
      <p:cViewPr varScale="1">
        <p:scale>
          <a:sx n="54" d="100"/>
          <a:sy n="54" d="100"/>
        </p:scale>
        <p:origin x="540" y="-150"/>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5" d="100"/>
          <a:sy n="75" d="100"/>
        </p:scale>
        <p:origin x="3504" y="1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34A8F-AB94-2848-AA94-B398377C82FC}" type="datetimeFigureOut">
              <a:rPr lang="en-US" smtClean="0"/>
              <a:t>4/23/2019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B360CD-5F93-7346-9756-A5D3D991665B}" type="slidenum">
              <a:rPr lang="en-US" smtClean="0"/>
              <a:t>‹#›</a:t>
            </a:fld>
            <a:endParaRPr lang="en-US"/>
          </a:p>
        </p:txBody>
      </p:sp>
    </p:spTree>
    <p:extLst>
      <p:ext uri="{BB962C8B-B14F-4D97-AF65-F5344CB8AC3E}">
        <p14:creationId xmlns:p14="http://schemas.microsoft.com/office/powerpoint/2010/main" val="1725324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khanacademy.org/humanities/prehistoric-art/paleolithic-art/a/venus-of-willendor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B360CD-5F93-7346-9756-A5D3D991665B}" type="slidenum">
              <a:rPr lang="en-US" smtClean="0"/>
              <a:t>1</a:t>
            </a:fld>
            <a:endParaRPr lang="en-US"/>
          </a:p>
        </p:txBody>
      </p:sp>
    </p:spTree>
    <p:extLst>
      <p:ext uri="{BB962C8B-B14F-4D97-AF65-F5344CB8AC3E}">
        <p14:creationId xmlns:p14="http://schemas.microsoft.com/office/powerpoint/2010/main" val="1387268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B360CD-5F93-7346-9756-A5D3D991665B}" type="slidenum">
              <a:rPr lang="en-US" smtClean="0"/>
              <a:t>2</a:t>
            </a:fld>
            <a:endParaRPr lang="en-US"/>
          </a:p>
        </p:txBody>
      </p:sp>
    </p:spTree>
    <p:extLst>
      <p:ext uri="{BB962C8B-B14F-4D97-AF65-F5344CB8AC3E}">
        <p14:creationId xmlns:p14="http://schemas.microsoft.com/office/powerpoint/2010/main" val="1551112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B360CD-5F93-7346-9756-A5D3D991665B}" type="slidenum">
              <a:rPr lang="en-US" smtClean="0"/>
              <a:t>3</a:t>
            </a:fld>
            <a:endParaRPr lang="en-US"/>
          </a:p>
        </p:txBody>
      </p:sp>
    </p:spTree>
    <p:extLst>
      <p:ext uri="{BB962C8B-B14F-4D97-AF65-F5344CB8AC3E}">
        <p14:creationId xmlns:p14="http://schemas.microsoft.com/office/powerpoint/2010/main" val="60446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Reference</a:t>
            </a:r>
          </a:p>
          <a:p>
            <a:pPr fontAlgn="base"/>
            <a:r>
              <a:rPr lang="en-US" sz="1200" b="0" i="0" kern="1200" dirty="0" err="1" smtClean="0">
                <a:solidFill>
                  <a:schemeClr val="tx1"/>
                </a:solidFill>
                <a:effectLst/>
                <a:latin typeface="+mn-lt"/>
                <a:ea typeface="+mn-ea"/>
                <a:cs typeface="+mn-cs"/>
              </a:rPr>
              <a:t>Zygmont</a:t>
            </a:r>
            <a:r>
              <a:rPr lang="en-US" sz="1200" b="0" i="0" kern="1200" dirty="0" smtClean="0">
                <a:solidFill>
                  <a:schemeClr val="tx1"/>
                </a:solidFill>
                <a:effectLst/>
                <a:latin typeface="+mn-lt"/>
                <a:ea typeface="+mn-ea"/>
                <a:cs typeface="+mn-cs"/>
              </a:rPr>
              <a:t>., B. (</a:t>
            </a:r>
            <a:r>
              <a:rPr lang="en-US" sz="1200" b="0" i="0" kern="1200" dirty="0" err="1" smtClean="0">
                <a:solidFill>
                  <a:schemeClr val="tx1"/>
                </a:solidFill>
                <a:effectLst/>
                <a:latin typeface="+mn-lt"/>
                <a:ea typeface="+mn-ea"/>
                <a:cs typeface="+mn-cs"/>
              </a:rPr>
              <a:t>n.d</a:t>
            </a:r>
            <a:r>
              <a:rPr lang="en-US" sz="1200" b="0" i="0" kern="1200" dirty="0" smtClean="0">
                <a:solidFill>
                  <a:schemeClr val="tx1"/>
                </a:solidFill>
                <a:effectLst/>
                <a:latin typeface="+mn-lt"/>
                <a:ea typeface="+mn-ea"/>
                <a:cs typeface="+mn-cs"/>
              </a:rPr>
              <a:t>).</a:t>
            </a:r>
            <a:r>
              <a:rPr lang="en-US" sz="1200" b="0" i="0" kern="1200" baseline="0" dirty="0" smtClean="0">
                <a:solidFill>
                  <a:schemeClr val="tx1"/>
                </a:solidFill>
                <a:effectLst/>
                <a:latin typeface="+mn-lt"/>
                <a:ea typeface="+mn-ea"/>
                <a:cs typeface="+mn-cs"/>
              </a:rPr>
              <a:t> </a:t>
            </a:r>
            <a:r>
              <a:rPr lang="en-US" sz="1200" b="0" i="1" kern="1200" baseline="0" dirty="0" smtClean="0">
                <a:solidFill>
                  <a:schemeClr val="tx1"/>
                </a:solidFill>
                <a:effectLst/>
                <a:latin typeface="+mn-lt"/>
                <a:ea typeface="+mn-ea"/>
                <a:cs typeface="+mn-cs"/>
              </a:rPr>
              <a:t>The </a:t>
            </a:r>
            <a:r>
              <a:rPr lang="en-US" sz="1200" b="0" i="1" kern="1200" dirty="0" smtClean="0">
                <a:solidFill>
                  <a:schemeClr val="tx1"/>
                </a:solidFill>
                <a:effectLst/>
                <a:latin typeface="+mn-lt"/>
                <a:ea typeface="+mn-ea"/>
                <a:cs typeface="+mn-cs"/>
              </a:rPr>
              <a:t>Venus of </a:t>
            </a:r>
            <a:r>
              <a:rPr lang="en-US" sz="1200" b="0" i="1" kern="1200" dirty="0" err="1" smtClean="0">
                <a:solidFill>
                  <a:schemeClr val="tx1"/>
                </a:solidFill>
                <a:effectLst/>
                <a:latin typeface="+mn-lt"/>
                <a:ea typeface="+mn-ea"/>
                <a:cs typeface="+mn-cs"/>
              </a:rPr>
              <a:t>Willendorf</a:t>
            </a:r>
            <a:r>
              <a:rPr lang="en-US" sz="1200" b="1" i="1" kern="1200" dirty="0" smtClean="0">
                <a:solidFill>
                  <a:schemeClr val="tx1"/>
                </a:solidFill>
                <a:effectLst/>
                <a:latin typeface="+mn-lt"/>
                <a:ea typeface="+mn-ea"/>
                <a:cs typeface="+mn-cs"/>
              </a:rPr>
              <a:t>:</a:t>
            </a:r>
            <a:r>
              <a:rPr lang="en-US" sz="1200" b="1" i="1" kern="1200" baseline="0" dirty="0" smtClean="0">
                <a:solidFill>
                  <a:schemeClr val="tx1"/>
                </a:solidFill>
                <a:effectLst/>
                <a:latin typeface="+mn-lt"/>
                <a:ea typeface="+mn-ea"/>
                <a:cs typeface="+mn-cs"/>
              </a:rPr>
              <a:t> </a:t>
            </a:r>
            <a:r>
              <a:rPr lang="en-US" sz="1200" b="0" i="1" kern="1200" dirty="0" smtClean="0">
                <a:solidFill>
                  <a:schemeClr val="tx1"/>
                </a:solidFill>
                <a:effectLst/>
                <a:latin typeface="+mn-lt"/>
                <a:ea typeface="+mn-ea"/>
                <a:cs typeface="+mn-cs"/>
              </a:rPr>
              <a:t>Essay</a:t>
            </a:r>
            <a:r>
              <a:rPr lang="en-US" sz="1200" b="0" i="0" kern="1200" dirty="0" smtClean="0">
                <a:solidFill>
                  <a:schemeClr val="tx1"/>
                </a:solidFill>
                <a:effectLst/>
                <a:latin typeface="+mn-lt"/>
                <a:ea typeface="+mn-ea"/>
                <a:cs typeface="+mn-cs"/>
              </a:rPr>
              <a:t>. Retrieved from &lt;</a:t>
            </a:r>
            <a:r>
              <a:rPr lang="en-US" dirty="0" smtClean="0">
                <a:hlinkClick r:id="rId3"/>
              </a:rPr>
              <a:t>https://www.khanacademy.org/humanities/prehistoric-art/paleolithic-art/a/venus-of-willendorf</a:t>
            </a:r>
            <a:r>
              <a:rPr lang="en-US" dirty="0" smtClean="0"/>
              <a:t>&gt;</a:t>
            </a:r>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FB360CD-5F93-7346-9756-A5D3D991665B}" type="slidenum">
              <a:rPr lang="en-US" smtClean="0"/>
              <a:t>4</a:t>
            </a:fld>
            <a:endParaRPr lang="en-US"/>
          </a:p>
        </p:txBody>
      </p:sp>
    </p:spTree>
    <p:extLst>
      <p:ext uri="{BB962C8B-B14F-4D97-AF65-F5344CB8AC3E}">
        <p14:creationId xmlns:p14="http://schemas.microsoft.com/office/powerpoint/2010/main" val="1709005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B360CD-5F93-7346-9756-A5D3D991665B}" type="slidenum">
              <a:rPr lang="en-US" smtClean="0"/>
              <a:t>5</a:t>
            </a:fld>
            <a:endParaRPr lang="en-US"/>
          </a:p>
        </p:txBody>
      </p:sp>
    </p:spTree>
    <p:extLst>
      <p:ext uri="{BB962C8B-B14F-4D97-AF65-F5344CB8AC3E}">
        <p14:creationId xmlns:p14="http://schemas.microsoft.com/office/powerpoint/2010/main" val="1696309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B360CD-5F93-7346-9756-A5D3D991665B}" type="slidenum">
              <a:rPr lang="en-US" smtClean="0"/>
              <a:t>6</a:t>
            </a:fld>
            <a:endParaRPr lang="en-US"/>
          </a:p>
        </p:txBody>
      </p:sp>
    </p:spTree>
    <p:extLst>
      <p:ext uri="{BB962C8B-B14F-4D97-AF65-F5344CB8AC3E}">
        <p14:creationId xmlns:p14="http://schemas.microsoft.com/office/powerpoint/2010/main" val="1093500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B360CD-5F93-7346-9756-A5D3D991665B}" type="slidenum">
              <a:rPr lang="en-US" smtClean="0"/>
              <a:t>7</a:t>
            </a:fld>
            <a:endParaRPr lang="en-US"/>
          </a:p>
        </p:txBody>
      </p:sp>
    </p:spTree>
    <p:extLst>
      <p:ext uri="{BB962C8B-B14F-4D97-AF65-F5344CB8AC3E}">
        <p14:creationId xmlns:p14="http://schemas.microsoft.com/office/powerpoint/2010/main" val="1336645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B360CD-5F93-7346-9756-A5D3D991665B}" type="slidenum">
              <a:rPr lang="en-US" smtClean="0"/>
              <a:t>8</a:t>
            </a:fld>
            <a:endParaRPr lang="en-US"/>
          </a:p>
        </p:txBody>
      </p:sp>
    </p:spTree>
    <p:extLst>
      <p:ext uri="{BB962C8B-B14F-4D97-AF65-F5344CB8AC3E}">
        <p14:creationId xmlns:p14="http://schemas.microsoft.com/office/powerpoint/2010/main" val="268013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B360CD-5F93-7346-9756-A5D3D991665B}" type="slidenum">
              <a:rPr lang="en-US" smtClean="0"/>
              <a:t>9</a:t>
            </a:fld>
            <a:endParaRPr lang="en-US"/>
          </a:p>
        </p:txBody>
      </p:sp>
    </p:spTree>
    <p:extLst>
      <p:ext uri="{BB962C8B-B14F-4D97-AF65-F5344CB8AC3E}">
        <p14:creationId xmlns:p14="http://schemas.microsoft.com/office/powerpoint/2010/main" val="14310092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B360CD-5F93-7346-9756-A5D3D991665B}" type="slidenum">
              <a:rPr lang="en-US" smtClean="0"/>
              <a:t>10</a:t>
            </a:fld>
            <a:endParaRPr lang="en-US"/>
          </a:p>
        </p:txBody>
      </p:sp>
    </p:spTree>
    <p:extLst>
      <p:ext uri="{BB962C8B-B14F-4D97-AF65-F5344CB8AC3E}">
        <p14:creationId xmlns:p14="http://schemas.microsoft.com/office/powerpoint/2010/main" val="1447197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DFB360CD-5F93-7346-9756-A5D3D991665B}" type="slidenum">
              <a:rPr lang="en-US" smtClean="0"/>
              <a:t>11</a:t>
            </a:fld>
            <a:endParaRPr lang="en-US"/>
          </a:p>
        </p:txBody>
      </p:sp>
    </p:spTree>
    <p:extLst>
      <p:ext uri="{BB962C8B-B14F-4D97-AF65-F5344CB8AC3E}">
        <p14:creationId xmlns:p14="http://schemas.microsoft.com/office/powerpoint/2010/main" val="587236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DFB360CD-5F93-7346-9756-A5D3D991665B}" type="slidenum">
              <a:rPr lang="en-US" smtClean="0"/>
              <a:t>12</a:t>
            </a:fld>
            <a:endParaRPr lang="en-US"/>
          </a:p>
        </p:txBody>
      </p:sp>
    </p:spTree>
    <p:extLst>
      <p:ext uri="{BB962C8B-B14F-4D97-AF65-F5344CB8AC3E}">
        <p14:creationId xmlns:p14="http://schemas.microsoft.com/office/powerpoint/2010/main" val="438475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B360CD-5F93-7346-9756-A5D3D991665B}" type="slidenum">
              <a:rPr lang="en-US" smtClean="0"/>
              <a:t>14</a:t>
            </a:fld>
            <a:endParaRPr lang="en-US"/>
          </a:p>
        </p:txBody>
      </p:sp>
    </p:spTree>
    <p:extLst>
      <p:ext uri="{BB962C8B-B14F-4D97-AF65-F5344CB8AC3E}">
        <p14:creationId xmlns:p14="http://schemas.microsoft.com/office/powerpoint/2010/main" val="358413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B360CD-5F93-7346-9756-A5D3D991665B}" type="slidenum">
              <a:rPr lang="en-US" smtClean="0"/>
              <a:t>15</a:t>
            </a:fld>
            <a:endParaRPr lang="en-US"/>
          </a:p>
        </p:txBody>
      </p:sp>
    </p:spTree>
    <p:extLst>
      <p:ext uri="{BB962C8B-B14F-4D97-AF65-F5344CB8AC3E}">
        <p14:creationId xmlns:p14="http://schemas.microsoft.com/office/powerpoint/2010/main" val="15186742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B360CD-5F93-7346-9756-A5D3D991665B}" type="slidenum">
              <a:rPr lang="en-US" smtClean="0"/>
              <a:t>16</a:t>
            </a:fld>
            <a:endParaRPr lang="en-US"/>
          </a:p>
        </p:txBody>
      </p:sp>
    </p:spTree>
    <p:extLst>
      <p:ext uri="{BB962C8B-B14F-4D97-AF65-F5344CB8AC3E}">
        <p14:creationId xmlns:p14="http://schemas.microsoft.com/office/powerpoint/2010/main" val="1514616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B360CD-5F93-7346-9756-A5D3D991665B}" type="slidenum">
              <a:rPr lang="en-US" smtClean="0"/>
              <a:t>17</a:t>
            </a:fld>
            <a:endParaRPr lang="en-US"/>
          </a:p>
        </p:txBody>
      </p:sp>
    </p:spTree>
    <p:extLst>
      <p:ext uri="{BB962C8B-B14F-4D97-AF65-F5344CB8AC3E}">
        <p14:creationId xmlns:p14="http://schemas.microsoft.com/office/powerpoint/2010/main" val="925238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D1E07A3-61E9-1E40-ACBB-0FCAF6F42B88}"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2E2EA8-2897-264D-B84F-6BD249CC4B7C}" type="slidenum">
              <a:rPr lang="en-US" smtClean="0"/>
              <a:t>‹#›</a:t>
            </a:fld>
            <a:endParaRPr lang="en-US"/>
          </a:p>
        </p:txBody>
      </p:sp>
    </p:spTree>
    <p:extLst>
      <p:ext uri="{BB962C8B-B14F-4D97-AF65-F5344CB8AC3E}">
        <p14:creationId xmlns:p14="http://schemas.microsoft.com/office/powerpoint/2010/main" val="1301959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1E07A3-61E9-1E40-ACBB-0FCAF6F42B88}"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2E2EA8-2897-264D-B84F-6BD249CC4B7C}" type="slidenum">
              <a:rPr lang="en-US" smtClean="0"/>
              <a:t>‹#›</a:t>
            </a:fld>
            <a:endParaRPr lang="en-US"/>
          </a:p>
        </p:txBody>
      </p:sp>
    </p:spTree>
    <p:extLst>
      <p:ext uri="{BB962C8B-B14F-4D97-AF65-F5344CB8AC3E}">
        <p14:creationId xmlns:p14="http://schemas.microsoft.com/office/powerpoint/2010/main" val="1314067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1E07A3-61E9-1E40-ACBB-0FCAF6F42B88}"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2E2EA8-2897-264D-B84F-6BD249CC4B7C}" type="slidenum">
              <a:rPr lang="en-US" smtClean="0"/>
              <a:t>‹#›</a:t>
            </a:fld>
            <a:endParaRPr lang="en-US"/>
          </a:p>
        </p:txBody>
      </p:sp>
    </p:spTree>
    <p:extLst>
      <p:ext uri="{BB962C8B-B14F-4D97-AF65-F5344CB8AC3E}">
        <p14:creationId xmlns:p14="http://schemas.microsoft.com/office/powerpoint/2010/main" val="807806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D1E07A3-61E9-1E40-ACBB-0FCAF6F42B88}" type="datetimeFigureOut">
              <a:rPr lang="en-US" smtClean="0"/>
              <a:t>4/23/2019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2E2EA8-2897-264D-B84F-6BD249CC4B7C}" type="slidenum">
              <a:rPr lang="en-US" smtClean="0"/>
              <a:t>‹#›</a:t>
            </a:fld>
            <a:endParaRPr lang="en-US"/>
          </a:p>
        </p:txBody>
      </p:sp>
    </p:spTree>
    <p:extLst>
      <p:ext uri="{BB962C8B-B14F-4D97-AF65-F5344CB8AC3E}">
        <p14:creationId xmlns:p14="http://schemas.microsoft.com/office/powerpoint/2010/main" val="410027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D1E07A3-61E9-1E40-ACBB-0FCAF6F42B88}" type="datetimeFigureOut">
              <a:rPr lang="en-US" smtClean="0"/>
              <a:t>4/23/2019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2E2EA8-2897-264D-B84F-6BD249CC4B7C}" type="slidenum">
              <a:rPr lang="en-US" smtClean="0"/>
              <a:t>‹#›</a:t>
            </a:fld>
            <a:endParaRPr lang="en-US"/>
          </a:p>
        </p:txBody>
      </p:sp>
    </p:spTree>
    <p:extLst>
      <p:ext uri="{BB962C8B-B14F-4D97-AF65-F5344CB8AC3E}">
        <p14:creationId xmlns:p14="http://schemas.microsoft.com/office/powerpoint/2010/main" val="56312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D1E07A3-61E9-1E40-ACBB-0FCAF6F42B88}" type="datetimeFigureOut">
              <a:rPr lang="en-US" smtClean="0"/>
              <a:t>4/23/2019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2E2EA8-2897-264D-B84F-6BD249CC4B7C}" type="slidenum">
              <a:rPr lang="en-US" smtClean="0"/>
              <a:t>‹#›</a:t>
            </a:fld>
            <a:endParaRPr lang="en-US"/>
          </a:p>
        </p:txBody>
      </p:sp>
    </p:spTree>
    <p:extLst>
      <p:ext uri="{BB962C8B-B14F-4D97-AF65-F5344CB8AC3E}">
        <p14:creationId xmlns:p14="http://schemas.microsoft.com/office/powerpoint/2010/main" val="1544996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1E07A3-61E9-1E40-ACBB-0FCAF6F42B88}" type="datetimeFigureOut">
              <a:rPr lang="en-US" smtClean="0"/>
              <a:t>4/23/2019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2E2EA8-2897-264D-B84F-6BD249CC4B7C}" type="slidenum">
              <a:rPr lang="en-US" smtClean="0"/>
              <a:t>‹#›</a:t>
            </a:fld>
            <a:endParaRPr lang="en-US"/>
          </a:p>
        </p:txBody>
      </p:sp>
    </p:spTree>
    <p:extLst>
      <p:ext uri="{BB962C8B-B14F-4D97-AF65-F5344CB8AC3E}">
        <p14:creationId xmlns:p14="http://schemas.microsoft.com/office/powerpoint/2010/main" val="1525685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1E07A3-61E9-1E40-ACBB-0FCAF6F42B88}" type="datetimeFigureOut">
              <a:rPr lang="en-US" smtClean="0"/>
              <a:t>4/23/2019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2E2EA8-2897-264D-B84F-6BD249CC4B7C}" type="slidenum">
              <a:rPr lang="en-US" smtClean="0"/>
              <a:t>‹#›</a:t>
            </a:fld>
            <a:endParaRPr lang="en-US"/>
          </a:p>
        </p:txBody>
      </p:sp>
    </p:spTree>
    <p:extLst>
      <p:ext uri="{BB962C8B-B14F-4D97-AF65-F5344CB8AC3E}">
        <p14:creationId xmlns:p14="http://schemas.microsoft.com/office/powerpoint/2010/main" val="1237133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1E07A3-61E9-1E40-ACBB-0FCAF6F42B88}" type="datetimeFigureOut">
              <a:rPr lang="en-US" smtClean="0"/>
              <a:t>4/23/2019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2E2EA8-2897-264D-B84F-6BD249CC4B7C}" type="slidenum">
              <a:rPr lang="en-US" smtClean="0"/>
              <a:t>‹#›</a:t>
            </a:fld>
            <a:endParaRPr lang="en-US"/>
          </a:p>
        </p:txBody>
      </p:sp>
    </p:spTree>
    <p:extLst>
      <p:ext uri="{BB962C8B-B14F-4D97-AF65-F5344CB8AC3E}">
        <p14:creationId xmlns:p14="http://schemas.microsoft.com/office/powerpoint/2010/main" val="573139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1E07A3-61E9-1E40-ACBB-0FCAF6F42B88}"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2E2EA8-2897-264D-B84F-6BD249CC4B7C}" type="slidenum">
              <a:rPr lang="en-US" smtClean="0"/>
              <a:t>‹#›</a:t>
            </a:fld>
            <a:endParaRPr lang="en-US"/>
          </a:p>
        </p:txBody>
      </p:sp>
    </p:spTree>
    <p:extLst>
      <p:ext uri="{BB962C8B-B14F-4D97-AF65-F5344CB8AC3E}">
        <p14:creationId xmlns:p14="http://schemas.microsoft.com/office/powerpoint/2010/main" val="1299705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1E07A3-61E9-1E40-ACBB-0FCAF6F42B88}" type="datetimeFigureOut">
              <a:rPr lang="en-US" smtClean="0"/>
              <a:t>4/23/2019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2E2EA8-2897-264D-B84F-6BD249CC4B7C}" type="slidenum">
              <a:rPr lang="en-US" smtClean="0"/>
              <a:t>‹#›</a:t>
            </a:fld>
            <a:endParaRPr lang="en-US"/>
          </a:p>
        </p:txBody>
      </p:sp>
    </p:spTree>
    <p:extLst>
      <p:ext uri="{BB962C8B-B14F-4D97-AF65-F5344CB8AC3E}">
        <p14:creationId xmlns:p14="http://schemas.microsoft.com/office/powerpoint/2010/main" val="2095106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1E07A3-61E9-1E40-ACBB-0FCAF6F42B88}" type="datetimeFigureOut">
              <a:rPr lang="en-US" smtClean="0"/>
              <a:t>4/23/2019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2E2EA8-2897-264D-B84F-6BD249CC4B7C}" type="slidenum">
              <a:rPr lang="en-US" smtClean="0"/>
              <a:t>‹#›</a:t>
            </a:fld>
            <a:endParaRPr lang="en-US"/>
          </a:p>
        </p:txBody>
      </p:sp>
    </p:spTree>
    <p:extLst>
      <p:ext uri="{BB962C8B-B14F-4D97-AF65-F5344CB8AC3E}">
        <p14:creationId xmlns:p14="http://schemas.microsoft.com/office/powerpoint/2010/main" val="14211706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7.jpeg"/><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Exercise  11: Changing Canons of Beauty</a:t>
            </a:r>
            <a:endParaRPr lang="en-US" dirty="0"/>
          </a:p>
        </p:txBody>
      </p:sp>
    </p:spTree>
    <p:extLst>
      <p:ext uri="{BB962C8B-B14F-4D97-AF65-F5344CB8AC3E}">
        <p14:creationId xmlns:p14="http://schemas.microsoft.com/office/powerpoint/2010/main" val="1581065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49758" y="1843580"/>
            <a:ext cx="9144000" cy="2387600"/>
          </a:xfrm>
        </p:spPr>
        <p:txBody>
          <a:bodyPr>
            <a:normAutofit fontScale="90000"/>
          </a:bodyPr>
          <a:lstStyle/>
          <a:p>
            <a:r>
              <a:rPr lang="en-US" dirty="0" smtClean="0"/>
              <a:t>Let’s start with an </a:t>
            </a:r>
            <a:r>
              <a:rPr lang="en-US" dirty="0" smtClean="0"/>
              <a:t>example of the definition of beauty </a:t>
            </a:r>
            <a:r>
              <a:rPr lang="en-US" dirty="0" smtClean="0"/>
              <a:t>a few centuries ago….</a:t>
            </a:r>
            <a:endParaRPr lang="en-US" dirty="0"/>
          </a:p>
        </p:txBody>
      </p:sp>
    </p:spTree>
    <p:extLst>
      <p:ext uri="{BB962C8B-B14F-4D97-AF65-F5344CB8AC3E}">
        <p14:creationId xmlns:p14="http://schemas.microsoft.com/office/powerpoint/2010/main" val="14268653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Venus of </a:t>
            </a:r>
            <a:r>
              <a:rPr lang="en-US" dirty="0" err="1" smtClean="0"/>
              <a:t>Willendorf</a:t>
            </a:r>
            <a:endParaRPr lang="en-US" dirty="0"/>
          </a:p>
        </p:txBody>
      </p:sp>
      <p:sp>
        <p:nvSpPr>
          <p:cNvPr id="3" name="Content Placeholder 2"/>
          <p:cNvSpPr>
            <a:spLocks noGrp="1"/>
          </p:cNvSpPr>
          <p:nvPr>
            <p:ph idx="1"/>
          </p:nvPr>
        </p:nvSpPr>
        <p:spPr/>
        <p:txBody>
          <a:bodyPr/>
          <a:lstStyle/>
          <a:p>
            <a:r>
              <a:rPr lang="en-US" dirty="0"/>
              <a:t>What was considered beautiful in the past has really changed in recent years. First off, having an ideal or “perfect body” is </a:t>
            </a:r>
            <a:r>
              <a:rPr lang="en-US" dirty="0" smtClean="0"/>
              <a:t>a modern conception.  </a:t>
            </a:r>
            <a:r>
              <a:rPr lang="en-US" dirty="0"/>
              <a:t>This was </a:t>
            </a:r>
            <a:r>
              <a:rPr lang="en-US" dirty="0" smtClean="0"/>
              <a:t>different a </a:t>
            </a:r>
            <a:r>
              <a:rPr lang="en-US" dirty="0"/>
              <a:t>few centuries ago! </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3894" y="3495751"/>
            <a:ext cx="2749906" cy="2291588"/>
          </a:xfrm>
          <a:prstGeom prst="rect">
            <a:avLst/>
          </a:prstGeom>
        </p:spPr>
      </p:pic>
    </p:spTree>
    <p:extLst>
      <p:ext uri="{BB962C8B-B14F-4D97-AF65-F5344CB8AC3E}">
        <p14:creationId xmlns:p14="http://schemas.microsoft.com/office/powerpoint/2010/main" val="9684955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28293" y="6553513"/>
            <a:ext cx="4783061" cy="369332"/>
          </a:xfrm>
          <a:prstGeom prst="rect">
            <a:avLst/>
          </a:prstGeom>
          <a:noFill/>
        </p:spPr>
        <p:txBody>
          <a:bodyPr wrap="square" rtlCol="0">
            <a:spAutoFit/>
          </a:bodyPr>
          <a:lstStyle/>
          <a:p>
            <a:r>
              <a:rPr lang="en-US" dirty="0" smtClean="0"/>
              <a:t>The Venus of </a:t>
            </a:r>
            <a:r>
              <a:rPr lang="en-US" dirty="0" err="1" smtClean="0"/>
              <a:t>Willendorf</a:t>
            </a:r>
            <a:r>
              <a:rPr lang="en-US" dirty="0" smtClean="0"/>
              <a:t> </a:t>
            </a:r>
            <a:endParaRPr lang="en-US" dirty="0"/>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8769" y="2341313"/>
            <a:ext cx="5732585" cy="4235334"/>
          </a:xfrm>
          <a:prstGeom prst="rect">
            <a:avLst/>
          </a:prstGeom>
        </p:spPr>
      </p:pic>
      <p:sp>
        <p:nvSpPr>
          <p:cNvPr id="20" name="TextBox 19"/>
          <p:cNvSpPr txBox="1"/>
          <p:nvPr/>
        </p:nvSpPr>
        <p:spPr>
          <a:xfrm>
            <a:off x="358549" y="302344"/>
            <a:ext cx="11352805" cy="2954655"/>
          </a:xfrm>
          <a:prstGeom prst="rect">
            <a:avLst/>
          </a:prstGeom>
          <a:noFill/>
        </p:spPr>
        <p:txBody>
          <a:bodyPr wrap="square" rtlCol="0">
            <a:spAutoFit/>
          </a:bodyPr>
          <a:lstStyle/>
          <a:p>
            <a:r>
              <a:rPr lang="en-US" sz="2800" dirty="0" smtClean="0"/>
              <a:t>This is a primitive sculpture idealizing the beauty of a female body more  than 20,000 years ago. According to an essay by Bryan </a:t>
            </a:r>
            <a:r>
              <a:rPr lang="en-US" sz="2800" dirty="0" err="1" smtClean="0"/>
              <a:t>Zygmont</a:t>
            </a:r>
            <a:r>
              <a:rPr lang="en-US" sz="2800" dirty="0" smtClean="0"/>
              <a:t>, the sculpture idealized the paradigm of fertility. In other words, everyone was beautiful regardless of the features that define a beautiful body. </a:t>
            </a:r>
          </a:p>
          <a:p>
            <a:endParaRPr lang="en-US" sz="2800" dirty="0"/>
          </a:p>
          <a:p>
            <a:endParaRPr lang="en-US" dirty="0"/>
          </a:p>
        </p:txBody>
      </p:sp>
      <p:sp>
        <p:nvSpPr>
          <p:cNvPr id="22" name="TextBox 21"/>
          <p:cNvSpPr txBox="1"/>
          <p:nvPr/>
        </p:nvSpPr>
        <p:spPr>
          <a:xfrm>
            <a:off x="703385" y="3393831"/>
            <a:ext cx="4818184" cy="1046440"/>
          </a:xfrm>
          <a:prstGeom prst="rect">
            <a:avLst/>
          </a:prstGeom>
          <a:noFill/>
        </p:spPr>
        <p:txBody>
          <a:bodyPr wrap="square" rtlCol="0">
            <a:spAutoFit/>
          </a:bodyPr>
          <a:lstStyle/>
          <a:p>
            <a:r>
              <a:rPr lang="en-US" sz="2200" dirty="0"/>
              <a:t>The sculpture doesn’t look at all like the models of today! Isn't? </a:t>
            </a:r>
          </a:p>
          <a:p>
            <a:endParaRPr lang="en-US" dirty="0"/>
          </a:p>
        </p:txBody>
      </p:sp>
    </p:spTree>
    <p:extLst>
      <p:ext uri="{BB962C8B-B14F-4D97-AF65-F5344CB8AC3E}">
        <p14:creationId xmlns:p14="http://schemas.microsoft.com/office/powerpoint/2010/main" val="1355412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6722" y="0"/>
            <a:ext cx="9001724" cy="1899138"/>
          </a:xfrm>
        </p:spPr>
        <p:txBody>
          <a:bodyPr>
            <a:normAutofit fontScale="90000"/>
          </a:bodyPr>
          <a:lstStyle/>
          <a:p>
            <a:r>
              <a:rPr lang="en-US" dirty="0" smtClean="0"/>
              <a:t>Today, a beautiful body goes beyond being curvy!</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5758" y="1899138"/>
            <a:ext cx="4905375" cy="4762500"/>
          </a:xfrm>
          <a:prstGeom prst="rect">
            <a:avLst/>
          </a:prstGeom>
        </p:spPr>
      </p:pic>
      <p:sp>
        <p:nvSpPr>
          <p:cNvPr id="4" name="TextBox 3"/>
          <p:cNvSpPr txBox="1"/>
          <p:nvPr/>
        </p:nvSpPr>
        <p:spPr>
          <a:xfrm>
            <a:off x="369276" y="2602468"/>
            <a:ext cx="6260124" cy="769441"/>
          </a:xfrm>
          <a:prstGeom prst="rect">
            <a:avLst/>
          </a:prstGeom>
          <a:noFill/>
        </p:spPr>
        <p:txBody>
          <a:bodyPr wrap="square" rtlCol="0">
            <a:spAutoFit/>
          </a:bodyPr>
          <a:lstStyle/>
          <a:p>
            <a:r>
              <a:rPr lang="en-US" sz="2200" dirty="0" smtClean="0"/>
              <a:t>Features: full breasts, large curvy hips, and a flat tummy.  </a:t>
            </a:r>
            <a:endParaRPr lang="en-US" sz="2200" dirty="0"/>
          </a:p>
        </p:txBody>
      </p:sp>
    </p:spTree>
    <p:extLst>
      <p:ext uri="{BB962C8B-B14F-4D97-AF65-F5344CB8AC3E}">
        <p14:creationId xmlns:p14="http://schemas.microsoft.com/office/powerpoint/2010/main" val="16057046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22380" y="1359987"/>
            <a:ext cx="11065882" cy="1187387"/>
          </a:xfrm>
        </p:spPr>
        <p:txBody>
          <a:bodyPr>
            <a:normAutofit fontScale="90000"/>
          </a:bodyPr>
          <a:lstStyle/>
          <a:p>
            <a:r>
              <a:rPr lang="en-US" dirty="0" smtClean="0"/>
              <a:t>What is considered a beautiful body today, may not have been in ancient times. </a:t>
            </a:r>
            <a:endParaRPr lang="en-US" dirty="0"/>
          </a:p>
        </p:txBody>
      </p:sp>
      <p:sp>
        <p:nvSpPr>
          <p:cNvPr id="3" name="TextBox 2"/>
          <p:cNvSpPr txBox="1"/>
          <p:nvPr/>
        </p:nvSpPr>
        <p:spPr>
          <a:xfrm>
            <a:off x="1037493" y="3358662"/>
            <a:ext cx="5732584" cy="1446550"/>
          </a:xfrm>
          <a:prstGeom prst="rect">
            <a:avLst/>
          </a:prstGeom>
          <a:noFill/>
        </p:spPr>
        <p:txBody>
          <a:bodyPr wrap="square" rtlCol="0">
            <a:spAutoFit/>
          </a:bodyPr>
          <a:lstStyle/>
          <a:p>
            <a:r>
              <a:rPr lang="en-US" sz="2200" dirty="0" smtClean="0"/>
              <a:t>In ancient times, Plato endorsed the Greek-born “golden ratio” as the bar by which all beauty was subconsciously judged.</a:t>
            </a:r>
            <a:endParaRPr lang="en-US" sz="22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7836" y="2547374"/>
            <a:ext cx="4384164" cy="4310626"/>
          </a:xfrm>
          <a:prstGeom prst="rect">
            <a:avLst/>
          </a:prstGeom>
        </p:spPr>
      </p:pic>
    </p:spTree>
    <p:extLst>
      <p:ext uri="{BB962C8B-B14F-4D97-AF65-F5344CB8AC3E}">
        <p14:creationId xmlns:p14="http://schemas.microsoft.com/office/powerpoint/2010/main" val="18825849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92968" y="988945"/>
            <a:ext cx="6518031" cy="3381009"/>
          </a:xfrm>
        </p:spPr>
        <p:txBody>
          <a:bodyPr>
            <a:normAutofit fontScale="92500" lnSpcReduction="10000"/>
          </a:bodyPr>
          <a:lstStyle/>
          <a:p>
            <a:r>
              <a:rPr lang="en-US" dirty="0" smtClean="0"/>
              <a:t>Plato believed that beauty was a mix of symmetry and harmony, which led him to develop the golden proportion for faces. </a:t>
            </a:r>
          </a:p>
          <a:p>
            <a:r>
              <a:rPr lang="en-US" dirty="0" smtClean="0"/>
              <a:t>An article in </a:t>
            </a:r>
            <a:r>
              <a:rPr lang="en-US" dirty="0" err="1" smtClean="0"/>
              <a:t>Evoscience</a:t>
            </a:r>
            <a:r>
              <a:rPr lang="en-US" dirty="0" smtClean="0"/>
              <a:t>, explains the theory in which, “the ideal face width was considered should represent two-thirds of its length and the face must be perfectly symmetrical.  </a:t>
            </a:r>
            <a:endParaRPr lang="en-US" dirty="0"/>
          </a:p>
        </p:txBody>
      </p:sp>
      <p:sp>
        <p:nvSpPr>
          <p:cNvPr id="6" name="TextBox 5"/>
          <p:cNvSpPr txBox="1"/>
          <p:nvPr/>
        </p:nvSpPr>
        <p:spPr>
          <a:xfrm>
            <a:off x="1287349" y="5669097"/>
            <a:ext cx="3114472" cy="707886"/>
          </a:xfrm>
          <a:prstGeom prst="rect">
            <a:avLst/>
          </a:prstGeom>
          <a:ln/>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4000" dirty="0" smtClean="0"/>
              <a:t>Symmetry!</a:t>
            </a:r>
            <a:endParaRPr lang="en-US" sz="2800" dirty="0"/>
          </a:p>
        </p:txBody>
      </p:sp>
      <p:sp>
        <p:nvSpPr>
          <p:cNvPr id="7" name="TextBox 6"/>
          <p:cNvSpPr txBox="1"/>
          <p:nvPr/>
        </p:nvSpPr>
        <p:spPr>
          <a:xfrm>
            <a:off x="5029199" y="4241802"/>
            <a:ext cx="6400801" cy="769441"/>
          </a:xfrm>
          <a:prstGeom prst="rect">
            <a:avLst/>
          </a:prstGeom>
          <a:noFill/>
        </p:spPr>
        <p:txBody>
          <a:bodyPr wrap="square" rtlCol="0">
            <a:spAutoFit/>
          </a:bodyPr>
          <a:lstStyle/>
          <a:p>
            <a:r>
              <a:rPr lang="en-US" sz="2200" dirty="0" smtClean="0"/>
              <a:t>Is this how we determine whether someone is beautiful today?</a:t>
            </a:r>
            <a:endParaRPr lang="en-US" sz="22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4137" y="4883090"/>
            <a:ext cx="3533587" cy="1855876"/>
          </a:xfrm>
          <a:prstGeom prst="rect">
            <a:avLst/>
          </a:prstGeom>
          <a:ln>
            <a:noFill/>
          </a:ln>
          <a:effectLst>
            <a:softEdge rad="112500"/>
          </a:effec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7189"/>
            <a:ext cx="5029199" cy="5591908"/>
          </a:xfrm>
          <a:prstGeom prst="rect">
            <a:avLst/>
          </a:prstGeom>
        </p:spPr>
      </p:pic>
    </p:spTree>
    <p:extLst>
      <p:ext uri="{BB962C8B-B14F-4D97-AF65-F5344CB8AC3E}">
        <p14:creationId xmlns:p14="http://schemas.microsoft.com/office/powerpoint/2010/main" val="19326787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330570" y="861251"/>
            <a:ext cx="9144000" cy="2387600"/>
          </a:xfrm>
        </p:spPr>
        <p:txBody>
          <a:bodyPr>
            <a:normAutofit fontScale="90000"/>
          </a:bodyPr>
          <a:lstStyle/>
          <a:p>
            <a:r>
              <a:rPr lang="en-US" dirty="0" smtClean="0"/>
              <a:t>The big assumption of </a:t>
            </a:r>
            <a:r>
              <a:rPr lang="en-US" dirty="0" smtClean="0"/>
              <a:t>modern beauty is fashion!</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5775" y="3695313"/>
            <a:ext cx="2749906" cy="2291588"/>
          </a:xfrm>
          <a:prstGeom prst="rect">
            <a:avLst/>
          </a:prstGeom>
        </p:spPr>
      </p:pic>
    </p:spTree>
    <p:extLst>
      <p:ext uri="{BB962C8B-B14F-4D97-AF65-F5344CB8AC3E}">
        <p14:creationId xmlns:p14="http://schemas.microsoft.com/office/powerpoint/2010/main" val="12300882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10" descr="Light horizontal"/>
          <p:cNvSpPr>
            <a:spLocks noChangeArrowheads="1"/>
          </p:cNvSpPr>
          <p:nvPr/>
        </p:nvSpPr>
        <p:spPr bwMode="auto">
          <a:xfrm>
            <a:off x="615462" y="193431"/>
            <a:ext cx="10796953" cy="6093069"/>
          </a:xfrm>
          <a:prstGeom prst="rect">
            <a:avLst/>
          </a:prstGeom>
          <a:pattFill prst="lgGrid">
            <a:fgClr>
              <a:schemeClr val="bg1">
                <a:lumMod val="85000"/>
              </a:schemeClr>
            </a:fgClr>
            <a:bgClr>
              <a:schemeClr val="bg1"/>
            </a:bgClr>
          </a:patt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p>
        </p:txBody>
      </p:sp>
      <p:sp>
        <p:nvSpPr>
          <p:cNvPr id="7" name="TextBox 6"/>
          <p:cNvSpPr txBox="1"/>
          <p:nvPr/>
        </p:nvSpPr>
        <p:spPr>
          <a:xfrm>
            <a:off x="990599" y="5772172"/>
            <a:ext cx="8294077" cy="430887"/>
          </a:xfrm>
          <a:prstGeom prst="rect">
            <a:avLst/>
          </a:prstGeom>
          <a:noFill/>
        </p:spPr>
        <p:txBody>
          <a:bodyPr wrap="square" rtlCol="0">
            <a:spAutoFit/>
          </a:bodyPr>
          <a:lstStyle/>
          <a:p>
            <a:r>
              <a:rPr lang="en-US" sz="2200" b="1" dirty="0" smtClean="0">
                <a:solidFill>
                  <a:srgbClr val="C00000"/>
                </a:solidFill>
              </a:rPr>
              <a:t>In Modern Societies beauty is all about fashion</a:t>
            </a:r>
            <a:r>
              <a:rPr lang="en-US" dirty="0" smtClean="0"/>
              <a:t>. </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585216"/>
            <a:ext cx="3364523" cy="5046785"/>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123" y="585216"/>
            <a:ext cx="6703958" cy="4978806"/>
          </a:xfrm>
          <a:prstGeom prst="rect">
            <a:avLst/>
          </a:prstGeom>
        </p:spPr>
      </p:pic>
    </p:spTree>
    <p:extLst>
      <p:ext uri="{BB962C8B-B14F-4D97-AF65-F5344CB8AC3E}">
        <p14:creationId xmlns:p14="http://schemas.microsoft.com/office/powerpoint/2010/main" val="14193895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descr="Light horizontal"/>
          <p:cNvSpPr>
            <a:spLocks noChangeArrowheads="1"/>
          </p:cNvSpPr>
          <p:nvPr/>
        </p:nvSpPr>
        <p:spPr bwMode="auto">
          <a:xfrm>
            <a:off x="0" y="585216"/>
            <a:ext cx="12192000" cy="5701284"/>
          </a:xfrm>
          <a:prstGeom prst="rect">
            <a:avLst/>
          </a:prstGeom>
          <a:pattFill prst="lgGrid">
            <a:fgClr>
              <a:schemeClr val="bg1">
                <a:lumMod val="85000"/>
              </a:schemeClr>
            </a:fgClr>
            <a:bgClr>
              <a:schemeClr val="bg1"/>
            </a:bgClr>
          </a:patt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p>
        </p:txBody>
      </p:sp>
      <p:sp>
        <p:nvSpPr>
          <p:cNvPr id="7" name="TextBox 6"/>
          <p:cNvSpPr txBox="1"/>
          <p:nvPr/>
        </p:nvSpPr>
        <p:spPr>
          <a:xfrm>
            <a:off x="158423" y="5111391"/>
            <a:ext cx="2926080" cy="369332"/>
          </a:xfrm>
          <a:prstGeom prst="rect">
            <a:avLst/>
          </a:prstGeom>
          <a:solidFill>
            <a:schemeClr val="accent1"/>
          </a:solidFill>
        </p:spPr>
        <p:txBody>
          <a:bodyPr wrap="square" rtlCol="0">
            <a:spAutoFit/>
          </a:bodyPr>
          <a:lstStyle/>
          <a:p>
            <a:r>
              <a:rPr lang="en-US" dirty="0" smtClean="0"/>
              <a:t>A British Model </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98" y="649171"/>
            <a:ext cx="2926080" cy="4398264"/>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37416" y="658315"/>
            <a:ext cx="2926080" cy="4389120"/>
          </a:xfrm>
          <a:prstGeom prst="rect">
            <a:avLst/>
          </a:prstGeom>
        </p:spPr>
      </p:pic>
      <p:sp>
        <p:nvSpPr>
          <p:cNvPr id="15" name="TextBox 14"/>
          <p:cNvSpPr txBox="1"/>
          <p:nvPr/>
        </p:nvSpPr>
        <p:spPr>
          <a:xfrm>
            <a:off x="3366587" y="5111391"/>
            <a:ext cx="2802419" cy="369332"/>
          </a:xfrm>
          <a:prstGeom prst="rect">
            <a:avLst/>
          </a:prstGeom>
          <a:solidFill>
            <a:schemeClr val="accent1"/>
          </a:solidFill>
        </p:spPr>
        <p:txBody>
          <a:bodyPr wrap="square" rtlCol="0">
            <a:spAutoFit/>
          </a:bodyPr>
          <a:lstStyle/>
          <a:p>
            <a:r>
              <a:rPr lang="en-US" dirty="0" smtClean="0"/>
              <a:t>A Latin Model </a:t>
            </a:r>
            <a:endParaRPr lang="en-US" dirty="0"/>
          </a:p>
        </p:txBody>
      </p:sp>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6749" y="649172"/>
            <a:ext cx="3017450" cy="4398264"/>
          </a:xfrm>
          <a:prstGeom prst="rect">
            <a:avLst/>
          </a:prstGeom>
        </p:spPr>
      </p:pic>
      <p:sp>
        <p:nvSpPr>
          <p:cNvPr id="17" name="TextBox 16"/>
          <p:cNvSpPr txBox="1"/>
          <p:nvPr/>
        </p:nvSpPr>
        <p:spPr>
          <a:xfrm>
            <a:off x="6327429" y="5126783"/>
            <a:ext cx="2414235" cy="369332"/>
          </a:xfrm>
          <a:prstGeom prst="rect">
            <a:avLst/>
          </a:prstGeom>
          <a:solidFill>
            <a:schemeClr val="accent1"/>
          </a:solidFill>
        </p:spPr>
        <p:txBody>
          <a:bodyPr wrap="square" rtlCol="0">
            <a:spAutoFit/>
          </a:bodyPr>
          <a:lstStyle/>
          <a:p>
            <a:r>
              <a:rPr lang="en-US" dirty="0" smtClean="0"/>
              <a:t>An African Model</a:t>
            </a:r>
            <a:endParaRPr lang="en-US" dirty="0"/>
          </a:p>
        </p:txBody>
      </p:sp>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05400" y="658315"/>
            <a:ext cx="2926080" cy="4389120"/>
          </a:xfrm>
          <a:prstGeom prst="rect">
            <a:avLst/>
          </a:prstGeom>
        </p:spPr>
      </p:pic>
      <p:sp>
        <p:nvSpPr>
          <p:cNvPr id="19" name="TextBox 18"/>
          <p:cNvSpPr txBox="1"/>
          <p:nvPr/>
        </p:nvSpPr>
        <p:spPr>
          <a:xfrm>
            <a:off x="9344878" y="5126783"/>
            <a:ext cx="2847121" cy="369332"/>
          </a:xfrm>
          <a:prstGeom prst="rect">
            <a:avLst/>
          </a:prstGeom>
          <a:solidFill>
            <a:schemeClr val="accent1"/>
          </a:solidFill>
        </p:spPr>
        <p:txBody>
          <a:bodyPr wrap="square" rtlCol="0">
            <a:spAutoFit/>
          </a:bodyPr>
          <a:lstStyle/>
          <a:p>
            <a:r>
              <a:rPr lang="en-US" dirty="0" smtClean="0"/>
              <a:t>An American Model</a:t>
            </a:r>
            <a:endParaRPr lang="en-US" dirty="0"/>
          </a:p>
        </p:txBody>
      </p:sp>
    </p:spTree>
    <p:extLst>
      <p:ext uri="{BB962C8B-B14F-4D97-AF65-F5344CB8AC3E}">
        <p14:creationId xmlns:p14="http://schemas.microsoft.com/office/powerpoint/2010/main" val="4302983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Features of </a:t>
            </a:r>
            <a:r>
              <a:rPr lang="en-US" dirty="0" smtClean="0"/>
              <a:t>idealized beautiful women in the modern world:</a:t>
            </a:r>
            <a:endParaRPr lang="en-US" dirty="0"/>
          </a:p>
        </p:txBody>
      </p:sp>
      <p:sp>
        <p:nvSpPr>
          <p:cNvPr id="11" name="Content Placeholder 2"/>
          <p:cNvSpPr>
            <a:spLocks noGrp="1"/>
          </p:cNvSpPr>
          <p:nvPr>
            <p:ph idx="1"/>
          </p:nvPr>
        </p:nvSpPr>
        <p:spPr>
          <a:xfrm>
            <a:off x="3868615" y="2029002"/>
            <a:ext cx="7485185" cy="3381009"/>
          </a:xfrm>
        </p:spPr>
        <p:txBody>
          <a:bodyPr>
            <a:normAutofit lnSpcReduction="10000"/>
          </a:bodyPr>
          <a:lstStyle/>
          <a:p>
            <a:r>
              <a:rPr lang="en-US" dirty="0" smtClean="0"/>
              <a:t>Fashion and style, features considered as the defining factors of beautiful in the past are no longer features of a beautiful body in the modern body. Almost all cultures are now amplifying fashion and style. </a:t>
            </a:r>
          </a:p>
          <a:p>
            <a:r>
              <a:rPr lang="en-US" dirty="0" smtClean="0"/>
              <a:t>The trending essence of makeup routine is quickly taking over the place of natural beauty.</a:t>
            </a:r>
          </a:p>
        </p:txBody>
      </p:sp>
      <p:sp>
        <p:nvSpPr>
          <p:cNvPr id="13" name="TextBox 12"/>
          <p:cNvSpPr txBox="1"/>
          <p:nvPr/>
        </p:nvSpPr>
        <p:spPr>
          <a:xfrm>
            <a:off x="838200" y="4048289"/>
            <a:ext cx="2747305" cy="923330"/>
          </a:xfrm>
          <a:prstGeom prst="rect">
            <a:avLst/>
          </a:prstGeom>
          <a:ln/>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smtClean="0"/>
              <a:t>Fashion and Style is what makes me beautiful!</a:t>
            </a:r>
            <a:endParaRPr lang="en-US" dirty="0"/>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599" y="1756701"/>
            <a:ext cx="2749906" cy="2291588"/>
          </a:xfrm>
          <a:prstGeom prst="rect">
            <a:avLst/>
          </a:prstGeom>
        </p:spPr>
      </p:pic>
    </p:spTree>
    <p:extLst>
      <p:ext uri="{BB962C8B-B14F-4D97-AF65-F5344CB8AC3E}">
        <p14:creationId xmlns:p14="http://schemas.microsoft.com/office/powerpoint/2010/main" val="7611069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Features of </a:t>
            </a:r>
            <a:r>
              <a:rPr lang="en-US" dirty="0" smtClean="0"/>
              <a:t>idealized handsome men in the modern world:</a:t>
            </a:r>
            <a:endParaRPr lang="en-US" dirty="0"/>
          </a:p>
        </p:txBody>
      </p:sp>
      <p:sp>
        <p:nvSpPr>
          <p:cNvPr id="11" name="Content Placeholder 2"/>
          <p:cNvSpPr>
            <a:spLocks noGrp="1"/>
          </p:cNvSpPr>
          <p:nvPr>
            <p:ph idx="1"/>
          </p:nvPr>
        </p:nvSpPr>
        <p:spPr>
          <a:xfrm>
            <a:off x="1389185" y="2029002"/>
            <a:ext cx="9964615" cy="3381009"/>
          </a:xfrm>
        </p:spPr>
        <p:txBody>
          <a:bodyPr>
            <a:normAutofit fontScale="92500" lnSpcReduction="10000"/>
          </a:bodyPr>
          <a:lstStyle/>
          <a:p>
            <a:r>
              <a:rPr lang="en-US" dirty="0" smtClean="0"/>
              <a:t>The same thing applies to men!</a:t>
            </a:r>
          </a:p>
          <a:p>
            <a:r>
              <a:rPr lang="en-US" dirty="0" smtClean="0"/>
              <a:t>Fashion and style: features considered as the defining factors of a handsome body are no longer features considered . Almost all cultures are now amplifying fashion and style in men. </a:t>
            </a:r>
          </a:p>
          <a:p>
            <a:r>
              <a:rPr lang="en-US" dirty="0"/>
              <a:t> </a:t>
            </a:r>
            <a:r>
              <a:rPr lang="en-US" dirty="0" smtClean="0"/>
              <a:t>A strong masculine body is losing importance in the modern world. Men are also doing make ups and applying beauty products on their bodies. In the past, male handsomeness was measured by the ability of strength! </a:t>
            </a:r>
          </a:p>
        </p:txBody>
      </p:sp>
    </p:spTree>
    <p:extLst>
      <p:ext uri="{BB962C8B-B14F-4D97-AF65-F5344CB8AC3E}">
        <p14:creationId xmlns:p14="http://schemas.microsoft.com/office/powerpoint/2010/main" val="9021383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defines male handsomeness?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361" y="1690688"/>
            <a:ext cx="3333750" cy="410527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1079" y="1617779"/>
            <a:ext cx="3345877" cy="417818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0613" y="1376150"/>
            <a:ext cx="3832199" cy="2012710"/>
          </a:xfrm>
          <a:prstGeom prst="rect">
            <a:avLst/>
          </a:prstGeom>
          <a:ln>
            <a:noFill/>
          </a:ln>
          <a:effectLst>
            <a:softEdge rad="112500"/>
          </a:effectLst>
        </p:spPr>
      </p:pic>
      <p:sp>
        <p:nvSpPr>
          <p:cNvPr id="8" name="TextBox 7"/>
          <p:cNvSpPr txBox="1"/>
          <p:nvPr/>
        </p:nvSpPr>
        <p:spPr>
          <a:xfrm>
            <a:off x="9151618" y="3727897"/>
            <a:ext cx="2651925" cy="707886"/>
          </a:xfrm>
          <a:prstGeom prst="rect">
            <a:avLst/>
          </a:prstGeom>
          <a:noFill/>
        </p:spPr>
        <p:txBody>
          <a:bodyPr wrap="square" rtlCol="0">
            <a:spAutoFit/>
          </a:bodyPr>
          <a:lstStyle/>
          <a:p>
            <a:r>
              <a:rPr lang="en-US" sz="2200" dirty="0" smtClean="0"/>
              <a:t>Fashion and Style</a:t>
            </a:r>
          </a:p>
          <a:p>
            <a:endParaRPr lang="en-US" dirty="0"/>
          </a:p>
        </p:txBody>
      </p:sp>
      <p:cxnSp>
        <p:nvCxnSpPr>
          <p:cNvPr id="9" name="Straight Arrow Connector 8"/>
          <p:cNvCxnSpPr/>
          <p:nvPr/>
        </p:nvCxnSpPr>
        <p:spPr>
          <a:xfrm flipH="1" flipV="1">
            <a:off x="8286956" y="2819253"/>
            <a:ext cx="1402167" cy="887618"/>
          </a:xfrm>
          <a:prstGeom prst="straightConnector1">
            <a:avLst/>
          </a:prstGeom>
          <a:ln w="57150" cmpd="sng">
            <a:tailEnd type="arrow"/>
          </a:ln>
        </p:spPr>
        <p:style>
          <a:lnRef idx="2">
            <a:schemeClr val="accent3"/>
          </a:lnRef>
          <a:fillRef idx="0">
            <a:schemeClr val="accent3"/>
          </a:fillRef>
          <a:effectRef idx="1">
            <a:schemeClr val="accent3"/>
          </a:effectRef>
          <a:fontRef idx="minor">
            <a:schemeClr val="tx1"/>
          </a:fontRef>
        </p:style>
      </p:cxnSp>
      <p:sp>
        <p:nvSpPr>
          <p:cNvPr id="14" name="TextBox 13"/>
          <p:cNvSpPr txBox="1"/>
          <p:nvPr/>
        </p:nvSpPr>
        <p:spPr>
          <a:xfrm>
            <a:off x="9151618" y="4365210"/>
            <a:ext cx="2747305" cy="830997"/>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400" dirty="0" smtClean="0"/>
              <a:t>It is a trend in all Modern Cultures!</a:t>
            </a:r>
            <a:endParaRPr lang="en-US" sz="2400" dirty="0"/>
          </a:p>
        </p:txBody>
      </p:sp>
    </p:spTree>
    <p:extLst>
      <p:ext uri="{BB962C8B-B14F-4D97-AF65-F5344CB8AC3E}">
        <p14:creationId xmlns:p14="http://schemas.microsoft.com/office/powerpoint/2010/main" val="20056380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Looks </a:t>
            </a:r>
            <a:endParaRPr lang="en-US" dirty="0"/>
          </a:p>
        </p:txBody>
      </p:sp>
      <p:sp>
        <p:nvSpPr>
          <p:cNvPr id="17" name="Content Placeholder 2"/>
          <p:cNvSpPr>
            <a:spLocks noGrp="1"/>
          </p:cNvSpPr>
          <p:nvPr>
            <p:ph idx="1"/>
          </p:nvPr>
        </p:nvSpPr>
        <p:spPr>
          <a:xfrm>
            <a:off x="5961185" y="1923495"/>
            <a:ext cx="6060830" cy="3381009"/>
          </a:xfrm>
        </p:spPr>
        <p:txBody>
          <a:bodyPr>
            <a:normAutofit/>
          </a:bodyPr>
          <a:lstStyle/>
          <a:p>
            <a:r>
              <a:rPr lang="en-US" dirty="0" smtClean="0"/>
              <a:t>What we recently see on Vogue is that beauty is no longer defined by natural looks. Besides wearing fashion clothes and ornaments, models are wearing makeups to define their beauty.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690688"/>
            <a:ext cx="4973261" cy="2810974"/>
          </a:xfrm>
          <a:prstGeom prst="rect">
            <a:avLst/>
          </a:prstGeom>
        </p:spPr>
      </p:pic>
    </p:spTree>
    <p:extLst>
      <p:ext uri="{BB962C8B-B14F-4D97-AF65-F5344CB8AC3E}">
        <p14:creationId xmlns:p14="http://schemas.microsoft.com/office/powerpoint/2010/main" val="19973714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931162"/>
            <a:ext cx="9144000" cy="1373246"/>
          </a:xfrm>
        </p:spPr>
        <p:txBody>
          <a:bodyPr>
            <a:normAutofit fontScale="90000"/>
          </a:bodyPr>
          <a:lstStyle/>
          <a:p>
            <a:r>
              <a:rPr lang="en-US" dirty="0" smtClean="0"/>
              <a:t>How are males improving their handsomeness?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966" y="2304408"/>
            <a:ext cx="5852160" cy="3883081"/>
          </a:xfrm>
          <a:prstGeom prst="rect">
            <a:avLst/>
          </a:prstGeom>
          <a:ln>
            <a:noFill/>
          </a:ln>
          <a:effectLst>
            <a:softEdge rad="112500"/>
          </a:effectLst>
        </p:spPr>
      </p:pic>
      <p:sp>
        <p:nvSpPr>
          <p:cNvPr id="2" name="TextBox 1"/>
          <p:cNvSpPr txBox="1"/>
          <p:nvPr/>
        </p:nvSpPr>
        <p:spPr>
          <a:xfrm>
            <a:off x="5609492" y="2705780"/>
            <a:ext cx="6224781" cy="1384995"/>
          </a:xfrm>
          <a:prstGeom prst="rect">
            <a:avLst/>
          </a:prstGeom>
          <a:noFill/>
        </p:spPr>
        <p:txBody>
          <a:bodyPr wrap="none" rtlCol="0">
            <a:spAutoFit/>
          </a:bodyPr>
          <a:lstStyle/>
          <a:p>
            <a:r>
              <a:rPr lang="en-US" sz="2200" dirty="0" smtClean="0"/>
              <a:t>A strong body is almost out of the equation. </a:t>
            </a:r>
          </a:p>
          <a:p>
            <a:endParaRPr lang="en-US" sz="2200" dirty="0" smtClean="0"/>
          </a:p>
          <a:p>
            <a:r>
              <a:rPr lang="en-US" sz="2200" dirty="0" smtClean="0"/>
              <a:t>		They want to be smart!</a:t>
            </a:r>
          </a:p>
          <a:p>
            <a:endParaRPr lang="en-US" dirty="0"/>
          </a:p>
        </p:txBody>
      </p:sp>
    </p:spTree>
    <p:extLst>
      <p:ext uri="{BB962C8B-B14F-4D97-AF65-F5344CB8AC3E}">
        <p14:creationId xmlns:p14="http://schemas.microsoft.com/office/powerpoint/2010/main" val="16261317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4032" y="430048"/>
            <a:ext cx="9144000" cy="2387600"/>
          </a:xfrm>
        </p:spPr>
        <p:txBody>
          <a:bodyPr>
            <a:normAutofit fontScale="90000"/>
          </a:bodyPr>
          <a:lstStyle/>
          <a:p>
            <a:r>
              <a:rPr lang="en-US" dirty="0" smtClean="0"/>
              <a:t>The standard of beauty for females has changed: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75463" y="2014274"/>
            <a:ext cx="3216537" cy="4843726"/>
          </a:xfrm>
          <a:prstGeom prst="rect">
            <a:avLst/>
          </a:prstGeom>
        </p:spPr>
      </p:pic>
      <p:sp>
        <p:nvSpPr>
          <p:cNvPr id="3" name="TextBox 2"/>
          <p:cNvSpPr txBox="1"/>
          <p:nvPr/>
        </p:nvSpPr>
        <p:spPr>
          <a:xfrm>
            <a:off x="1252093" y="3116777"/>
            <a:ext cx="7427878" cy="1785104"/>
          </a:xfrm>
          <a:prstGeom prst="rect">
            <a:avLst/>
          </a:prstGeom>
          <a:noFill/>
        </p:spPr>
        <p:txBody>
          <a:bodyPr wrap="square" rtlCol="0">
            <a:spAutoFit/>
          </a:bodyPr>
          <a:lstStyle/>
          <a:p>
            <a:pPr marL="285750" indent="-285750">
              <a:buFont typeface="Wingdings" panose="05000000000000000000" pitchFamily="2" charset="2"/>
              <a:buChar char="ü"/>
            </a:pPr>
            <a:r>
              <a:rPr lang="en-US" sz="2200" dirty="0" smtClean="0"/>
              <a:t>Girls want to look thin, curvy (hourglass shaped) and with long beautiful hair, nails and so forth.</a:t>
            </a:r>
          </a:p>
          <a:p>
            <a:pPr marL="285750" indent="-285750">
              <a:buFont typeface="Wingdings" panose="05000000000000000000" pitchFamily="2" charset="2"/>
              <a:buChar char="ü"/>
            </a:pPr>
            <a:r>
              <a:rPr lang="en-US" sz="2200" dirty="0" smtClean="0"/>
              <a:t>They are now wearing short skirts whose hemline are above knee high in order to show their beautiful legs.</a:t>
            </a:r>
            <a:endParaRPr lang="en-US" sz="2200" dirty="0"/>
          </a:p>
        </p:txBody>
      </p:sp>
    </p:spTree>
    <p:extLst>
      <p:ext uri="{BB962C8B-B14F-4D97-AF65-F5344CB8AC3E}">
        <p14:creationId xmlns:p14="http://schemas.microsoft.com/office/powerpoint/2010/main" val="10968951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656259" y="3307505"/>
            <a:ext cx="7444154" cy="2554545"/>
          </a:xfrm>
          <a:prstGeom prst="rect">
            <a:avLst/>
          </a:prstGeom>
          <a:solidFill>
            <a:schemeClr val="accent1">
              <a:lumMod val="20000"/>
              <a:lumOff val="80000"/>
            </a:schemeClr>
          </a:solidFill>
          <a:ln>
            <a:solidFill>
              <a:schemeClr val="accent3"/>
            </a:solidFill>
          </a:ln>
        </p:spPr>
        <p:txBody>
          <a:bodyPr wrap="square" rtlCol="0">
            <a:spAutoFit/>
          </a:bodyPr>
          <a:lstStyle/>
          <a:p>
            <a:r>
              <a:rPr lang="en-US" sz="3000" dirty="0" smtClean="0"/>
              <a:t>A symmetrical body is no longer a determinant of a beautiful body for females neither a strong body for males! </a:t>
            </a:r>
            <a:endParaRPr lang="en-US" sz="3000" dirty="0"/>
          </a:p>
          <a:p>
            <a:pPr algn="ctr"/>
            <a:endParaRPr lang="en-US" sz="4000" dirty="0" smtClean="0"/>
          </a:p>
        </p:txBody>
      </p:sp>
      <p:sp>
        <p:nvSpPr>
          <p:cNvPr id="17" name="TextBox 16"/>
          <p:cNvSpPr txBox="1"/>
          <p:nvPr/>
        </p:nvSpPr>
        <p:spPr>
          <a:xfrm>
            <a:off x="255709" y="157270"/>
            <a:ext cx="5628838" cy="707886"/>
          </a:xfrm>
          <a:prstGeom prst="rect">
            <a:avLst/>
          </a:prstGeom>
          <a:ln/>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4000" dirty="0" smtClean="0"/>
              <a:t>Conclusion </a:t>
            </a:r>
            <a:endParaRPr lang="en-US" sz="4000" dirty="0" smtClean="0"/>
          </a:p>
        </p:txBody>
      </p:sp>
      <p:sp>
        <p:nvSpPr>
          <p:cNvPr id="20" name="TextBox 19"/>
          <p:cNvSpPr txBox="1"/>
          <p:nvPr/>
        </p:nvSpPr>
        <p:spPr>
          <a:xfrm>
            <a:off x="4656259" y="5969696"/>
            <a:ext cx="7444154" cy="954107"/>
          </a:xfrm>
          <a:prstGeom prst="rect">
            <a:avLst/>
          </a:prstGeom>
          <a:solidFill>
            <a:srgbClr val="7030A0"/>
          </a:solidFill>
          <a:ln/>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2800" dirty="0" smtClean="0">
                <a:solidFill>
                  <a:schemeClr val="bg1"/>
                </a:solidFill>
              </a:rPr>
              <a:t>Fashion and Style is the modern determining factor of beauty!</a:t>
            </a:r>
            <a:endParaRPr lang="en-US" sz="2800" dirty="0" smtClean="0">
              <a:solidFill>
                <a:schemeClr val="bg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709" y="1089395"/>
            <a:ext cx="4400550" cy="6349960"/>
          </a:xfrm>
          <a:prstGeom prst="rect">
            <a:avLst/>
          </a:prstGeom>
        </p:spPr>
      </p:pic>
    </p:spTree>
    <p:extLst>
      <p:ext uri="{BB962C8B-B14F-4D97-AF65-F5344CB8AC3E}">
        <p14:creationId xmlns:p14="http://schemas.microsoft.com/office/powerpoint/2010/main" val="11125760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966</TotalTime>
  <Words>637</Words>
  <Application>Microsoft Office PowerPoint</Application>
  <PresentationFormat>Widescreen</PresentationFormat>
  <Paragraphs>62</Paragraphs>
  <Slides>17</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Century Gothic</vt:lpstr>
      <vt:lpstr>Wingdings</vt:lpstr>
      <vt:lpstr>Office Theme</vt:lpstr>
      <vt:lpstr>Exercise  11: Changing Canons of Beauty</vt:lpstr>
      <vt:lpstr>Let’s start with an example of the definition of beauty a few centuries ago….</vt:lpstr>
      <vt:lpstr>The Venus of Willendorf</vt:lpstr>
      <vt:lpstr>PowerPoint Presentation</vt:lpstr>
      <vt:lpstr>Today, a beautiful body goes beyond being curvy!</vt:lpstr>
      <vt:lpstr>What is considered a beautiful body today, may not have been in ancient times. </vt:lpstr>
      <vt:lpstr>PowerPoint Presentation</vt:lpstr>
      <vt:lpstr>The big assumption of modern beauty is fashion!</vt:lpstr>
      <vt:lpstr>PowerPoint Presentation</vt:lpstr>
      <vt:lpstr>PowerPoint Presentation</vt:lpstr>
      <vt:lpstr>Features of idealized beautiful women in the modern world:</vt:lpstr>
      <vt:lpstr>Features of idealized handsome men in the modern world:</vt:lpstr>
      <vt:lpstr>What defines male handsomeness?</vt:lpstr>
      <vt:lpstr>Natural Looks </vt:lpstr>
      <vt:lpstr>How are males improving their handsomeness?</vt:lpstr>
      <vt:lpstr>The standard of beauty for females has changed: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 Visconti</dc:creator>
  <cp:lastModifiedBy>Anne</cp:lastModifiedBy>
  <cp:revision>131</cp:revision>
  <dcterms:created xsi:type="dcterms:W3CDTF">2017-05-17T20:12:26Z</dcterms:created>
  <dcterms:modified xsi:type="dcterms:W3CDTF">2019-04-23T11:53:36Z</dcterms:modified>
</cp:coreProperties>
</file>